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82" r:id="rId4"/>
    <p:sldId id="275" r:id="rId5"/>
    <p:sldId id="280" r:id="rId6"/>
    <p:sldId id="281" r:id="rId7"/>
    <p:sldId id="279" r:id="rId8"/>
    <p:sldId id="283" r:id="rId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84" autoAdjust="0"/>
  </p:normalViewPr>
  <p:slideViewPr>
    <p:cSldViewPr snapToGrid="0">
      <p:cViewPr varScale="1">
        <p:scale>
          <a:sx n="82" d="100"/>
          <a:sy n="82" d="100"/>
        </p:scale>
        <p:origin x="6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0F5702-5D73-444E-8951-B738CBD0E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92151FC2-914A-40A1-AFA3-889561BB0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871356-BBC6-4101-A899-68ED5722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645758-572A-4888-B100-B96321DE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AF273E-F96B-4748-B86E-108E6C4C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187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326C56-05B2-4045-A427-F214C257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F53802B-347E-4462-8C96-469EB0800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84DDE4-33A8-4813-93FC-E4AD3B1C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502423-BA24-4C5A-B6C2-E8442A00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781BD3-6ED3-44FD-8E72-04E946C6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4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17A9D40-9D15-450D-82F8-D655384016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AC8398-BD6E-46E7-9AD6-7AFEC6690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DBFB86-749B-427D-A94D-7E724F8A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D97FC8-D55E-481F-831E-8B0923FAC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D79B48-AC5C-4428-AC16-9C5205B7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05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DFCA2-5DB0-4083-8B4C-8DE6F01C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BDDB16-CBD2-4229-9A15-50C8AE447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DBD40E-5A76-4B4A-929F-470B9C12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CE8CE3-F56A-499A-9503-84B87021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22B388-1193-4540-9148-7A8F8D10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29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E6B0ED-6C85-42C7-A913-4B82433E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46121B5-1DE4-4D5A-91F2-C7E49C42F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4E865C-62F8-48F9-B5FF-DA5BC3EF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BA77F4-B8A8-433C-946F-4ABCE177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6B1CEE-CC91-4610-81F7-D40D5BF9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16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F9C5A6-3160-47E1-9F76-C0517AE7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CFB188-D041-4220-AC8D-BC555D2B9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B0DA848-D05A-4CC8-88F9-8978C8AEF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0C054F-E256-4364-8C3B-BC6BBFAF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4279D4-EDFB-458F-8F75-2B792679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30EFC22-26C8-43E2-9D75-36E84925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273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5067ED-0838-4E65-BD26-8B88ADE57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CE39B44-D81E-4092-8FCA-BD64DB707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964C5E1-E238-4DB8-831C-92C909C7B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0A464FE-14E8-4CD3-A5FB-3E837627C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D529878-3AA1-495B-AF8C-2446DFB6B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A5144D1-CDBF-4195-AECA-AD06E1084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4CC6E82-D470-49A1-B2E2-2F0CE2B1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C52876-658A-42FB-9DD7-77BCB77F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93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FF38F5-536E-47BE-9249-EE31E17A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7CB3045-FB54-46B7-B046-4F9A3B847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ECED15D-9C74-469C-8E3C-B91843A7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AF8A85A-1042-46F4-93FA-E8F4AB4A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83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CB3A632-2E6D-47AA-9D41-B542EB61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1DE58E0-D604-44D9-AB0A-579CF23A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3B1122-36C1-4EF6-B192-4791749A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93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B93E2-742C-40DA-A8F0-09D81B36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474D4D-1C0D-458D-9FF6-A1A5772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9A0723-E6D5-4A19-818C-2CC237DCE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8AFEC2-77A9-4086-B939-E2C58F4BF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CE669C-F3A1-498F-87BB-AFC7E57A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5A9716-FF4B-4EE9-93B4-F37325C18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137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BE48DE-0EBA-4D97-9DBF-1EC753EB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B35F2B9-EF3E-4AC9-8F35-B559A54EB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7480445-5168-40B5-ABFE-461FF3C35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1ECF7E-BD91-4A78-BA11-C7AA653C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7EC663-4A4A-43E3-884F-DFCBF167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9F6F37-892C-4014-A0C6-77EF3492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30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B27D74D-F45C-4C91-B82A-E0A4952D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B8D245-CCE6-404F-82D7-72BA357D8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295F89-3A91-48EB-9192-772ADF1B5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3470B-979D-4AC3-9CEF-E2615858CE2E}" type="datetimeFigureOut">
              <a:rPr kumimoji="1" lang="ja-JP" altLang="en-US" smtClean="0"/>
              <a:t>2017/9/12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7E0B0A-84E7-454B-8F60-7C126E1ED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A3534F-9767-433C-9943-7509C1C58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4CA43-104C-43F5-BA3B-F814A2FA3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69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B377E3-ADC2-40FB-9551-0C0A11E9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80635" cy="1325563"/>
          </a:xfrm>
        </p:spPr>
        <p:txBody>
          <a:bodyPr>
            <a:normAutofit/>
          </a:bodyPr>
          <a:lstStyle/>
          <a:p>
            <a:r>
              <a:rPr lang="en-US" altLang="ja-JP" sz="32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 </a:t>
            </a:r>
            <a:r>
              <a:rPr lang="ja-JP" altLang="en-US" sz="32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音声の認識：</a:t>
            </a:r>
            <a:r>
              <a:rPr lang="en-US" altLang="ja-JP" sz="32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32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による音声認識</a:t>
            </a:r>
            <a:endParaRPr kumimoji="1" lang="ja-JP" altLang="en-US" sz="32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1B5E2-0B4F-4179-A9A0-57F9E3BF3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11.1 </a:t>
            </a:r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による音声認識の概要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11.2 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音響モデルを</a:t>
            </a: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11.3 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発音辞書を</a:t>
            </a: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11.4 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言語モデルを</a:t>
            </a: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11.5 WFST 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の探索</a:t>
            </a:r>
          </a:p>
        </p:txBody>
      </p:sp>
    </p:spTree>
    <p:extLst>
      <p:ext uri="{BB962C8B-B14F-4D97-AF65-F5344CB8AC3E}">
        <p14:creationId xmlns:p14="http://schemas.microsoft.com/office/powerpoint/2010/main" val="341826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90B66C-07C7-45CD-AF21-F8188C34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043160" cy="856572"/>
          </a:xfrm>
        </p:spPr>
        <p:txBody>
          <a:bodyPr>
            <a:normAutofit/>
          </a:bodyPr>
          <a:lstStyle/>
          <a:p>
            <a:r>
              <a:rPr lang="en-US" altLang="ja-JP" sz="40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11.1 WFST</a:t>
            </a:r>
            <a:r>
              <a:rPr lang="ja-JP" altLang="en-US" sz="40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による音声認識の概要</a:t>
            </a:r>
            <a:endParaRPr kumimoji="1" lang="ja-JP" altLang="en-US" sz="40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620DC3-26CE-4E26-963B-29AD1AB48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39" y="979756"/>
            <a:ext cx="6173273" cy="56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93C7F65-1169-4912-BFAA-E9B9DCE86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5" y="4151422"/>
            <a:ext cx="6239381" cy="22360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95463"/>
          </a:xfrm>
        </p:spPr>
        <p:txBody>
          <a:bodyPr>
            <a:normAutofit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11.2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音響モデルを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39" y="1060589"/>
            <a:ext cx="7886700" cy="47379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HMM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に変換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6D3E4DE-02A9-42F4-BD44-45995D41C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2" y="1579859"/>
            <a:ext cx="5047662" cy="233862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B9F8A7-8E31-4D93-8025-1C6AA3338198}"/>
              </a:ext>
            </a:extLst>
          </p:cNvPr>
          <p:cNvSpPr txBox="1"/>
          <p:nvPr/>
        </p:nvSpPr>
        <p:spPr>
          <a:xfrm>
            <a:off x="6501268" y="3429542"/>
            <a:ext cx="21210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kumimoji="1" lang="ja-JP" altLang="en-US" sz="1400"/>
              <a:t>すべての特徴ベクトル</a:t>
            </a:r>
            <a:br>
              <a:rPr lang="en-US" altLang="ja-JP" sz="1400"/>
            </a:br>
            <a:r>
              <a:rPr lang="ja-JP" altLang="en-US" sz="1400"/>
              <a:t>を現す記号 </a:t>
            </a:r>
            <a:r>
              <a:rPr lang="en-US" altLang="ja-JP" sz="1400" b="1" i="1">
                <a:latin typeface="Century Schoolbook" panose="02040604050505020304" pitchFamily="18" charset="0"/>
              </a:rPr>
              <a:t>x</a:t>
            </a:r>
            <a:r>
              <a:rPr lang="en-US" altLang="ja-JP" sz="1400"/>
              <a:t> </a:t>
            </a:r>
            <a:r>
              <a:rPr lang="ja-JP" altLang="en-US" sz="1400"/>
              <a:t>を入力と</a:t>
            </a:r>
            <a:br>
              <a:rPr lang="en-US" altLang="ja-JP" sz="1400"/>
            </a:br>
            <a:r>
              <a:rPr lang="ja-JP" altLang="en-US" sz="1400"/>
              <a:t>して導入</a:t>
            </a:r>
            <a:endParaRPr kumimoji="1" lang="en-US" altLang="ja-JP" sz="1400"/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C91D48C9-3A31-485B-8198-FC8CF446CAAF}"/>
              </a:ext>
            </a:extLst>
          </p:cNvPr>
          <p:cNvSpPr/>
          <p:nvPr/>
        </p:nvSpPr>
        <p:spPr>
          <a:xfrm>
            <a:off x="6254328" y="1637866"/>
            <a:ext cx="1656413" cy="704538"/>
          </a:xfrm>
          <a:prstGeom prst="wedgeRectCallout">
            <a:avLst>
              <a:gd name="adj1" fmla="val -49792"/>
              <a:gd name="adj2" fmla="val 7952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>
                <a:solidFill>
                  <a:schemeClr val="tx1"/>
                </a:solidFill>
              </a:rPr>
              <a:t>HMM</a:t>
            </a:r>
            <a:r>
              <a:rPr kumimoji="1" lang="ja-JP" altLang="en-US" sz="1400">
                <a:solidFill>
                  <a:schemeClr val="tx1"/>
                </a:solidFill>
              </a:rPr>
              <a:t>は</a:t>
            </a:r>
            <a:endParaRPr kumimoji="1" lang="en-US" altLang="ja-JP" sz="140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入力を持たない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CB27EF68-368A-4710-8EEF-46872940CB76}"/>
              </a:ext>
            </a:extLst>
          </p:cNvPr>
          <p:cNvSpPr/>
          <p:nvPr/>
        </p:nvSpPr>
        <p:spPr>
          <a:xfrm>
            <a:off x="6850252" y="5740730"/>
            <a:ext cx="2053524" cy="704538"/>
          </a:xfrm>
          <a:prstGeom prst="wedgeRectCallout">
            <a:avLst>
              <a:gd name="adj1" fmla="val -125405"/>
              <a:gd name="adj2" fmla="val -447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i="1">
                <a:solidFill>
                  <a:schemeClr val="tx1"/>
                </a:solidFill>
                <a:latin typeface="Century Schoolbook" panose="02040604050505020304" pitchFamily="18" charset="0"/>
              </a:rPr>
              <a:t>b</a:t>
            </a:r>
            <a:r>
              <a:rPr kumimoji="1" lang="en-US" altLang="ja-JP" sz="1400">
                <a:solidFill>
                  <a:schemeClr val="tx1"/>
                </a:solidFill>
                <a:latin typeface="Century Schoolbook" panose="02040604050505020304" pitchFamily="18" charset="0"/>
              </a:rPr>
              <a:t>(</a:t>
            </a:r>
            <a:r>
              <a:rPr kumimoji="1" lang="en-US" altLang="ja-JP" sz="1400" b="1" i="1">
                <a:solidFill>
                  <a:schemeClr val="tx1"/>
                </a:solidFill>
                <a:latin typeface="Century Schoolbook" panose="02040604050505020304" pitchFamily="18" charset="0"/>
              </a:rPr>
              <a:t>x</a:t>
            </a:r>
            <a:r>
              <a:rPr kumimoji="1" lang="en-US" altLang="ja-JP" sz="1400">
                <a:solidFill>
                  <a:schemeClr val="tx1"/>
                </a:solidFill>
                <a:latin typeface="Century Schoolbook" panose="02040604050505020304" pitchFamily="18" charset="0"/>
              </a:rPr>
              <a:t>|</a:t>
            </a:r>
            <a:r>
              <a:rPr kumimoji="1" lang="en-US" altLang="ja-JP" sz="1400" i="1">
                <a:solidFill>
                  <a:schemeClr val="tx1"/>
                </a:solidFill>
                <a:latin typeface="Century Schoolbook" panose="02040604050505020304" pitchFamily="18" charset="0"/>
              </a:rPr>
              <a:t>S</a:t>
            </a:r>
            <a:r>
              <a:rPr kumimoji="1" lang="en-US" altLang="ja-JP" sz="1400" i="1" baseline="-25000">
                <a:solidFill>
                  <a:schemeClr val="tx1"/>
                </a:solidFill>
                <a:latin typeface="Century Schoolbook" panose="02040604050505020304" pitchFamily="18" charset="0"/>
              </a:rPr>
              <a:t>i</a:t>
            </a:r>
            <a:r>
              <a:rPr kumimoji="1" lang="en-US" altLang="ja-JP" sz="1400">
                <a:solidFill>
                  <a:schemeClr val="tx1"/>
                </a:solidFill>
                <a:latin typeface="Century Schoolbook" panose="02040604050505020304" pitchFamily="18" charset="0"/>
              </a:rPr>
              <a:t>) </a:t>
            </a:r>
            <a:r>
              <a:rPr kumimoji="1" lang="ja-JP" altLang="en-US" sz="1400">
                <a:solidFill>
                  <a:schemeClr val="tx1"/>
                </a:solidFill>
              </a:rPr>
              <a:t>の値が認識時までわからないので、事前に合成ができない</a:t>
            </a:r>
          </a:p>
        </p:txBody>
      </p:sp>
    </p:spTree>
    <p:extLst>
      <p:ext uri="{BB962C8B-B14F-4D97-AF65-F5344CB8AC3E}">
        <p14:creationId xmlns:p14="http://schemas.microsoft.com/office/powerpoint/2010/main" val="382032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35254"/>
          </a:xfrm>
        </p:spPr>
        <p:txBody>
          <a:bodyPr>
            <a:normAutofit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11.2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音響モデルを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05" y="1206581"/>
            <a:ext cx="7886700" cy="47379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の分離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945307-4583-4332-BE1C-8CD88F4E0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3" y="1853868"/>
            <a:ext cx="6633562" cy="4725163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0F08DD7-1DA3-4B1D-BA26-D98E9FADCCFD}"/>
              </a:ext>
            </a:extLst>
          </p:cNvPr>
          <p:cNvSpPr/>
          <p:nvPr/>
        </p:nvSpPr>
        <p:spPr>
          <a:xfrm>
            <a:off x="6744398" y="1853868"/>
            <a:ext cx="1849412" cy="704538"/>
          </a:xfrm>
          <a:prstGeom prst="wedgeRectCallout">
            <a:avLst>
              <a:gd name="adj1" fmla="val -49792"/>
              <a:gd name="adj2" fmla="val 7952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認識前に重みが得られる（＝合成可能）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7577EBE-DA93-4A94-934F-DCD7362684CE}"/>
              </a:ext>
            </a:extLst>
          </p:cNvPr>
          <p:cNvSpPr/>
          <p:nvPr/>
        </p:nvSpPr>
        <p:spPr>
          <a:xfrm>
            <a:off x="6253618" y="4989692"/>
            <a:ext cx="2068971" cy="704538"/>
          </a:xfrm>
          <a:prstGeom prst="wedgeRectCallout">
            <a:avLst>
              <a:gd name="adj1" fmla="val -51049"/>
              <a:gd name="adj2" fmla="val -10416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solidFill>
                  <a:schemeClr val="tx1"/>
                </a:solidFill>
              </a:rPr>
              <a:t>認識時に重みを計算し、合成後の</a:t>
            </a:r>
            <a:r>
              <a:rPr kumimoji="1" lang="en-US" altLang="ja-JP" sz="1400">
                <a:solidFill>
                  <a:schemeClr val="tx1"/>
                </a:solidFill>
              </a:rPr>
              <a:t>WFST</a:t>
            </a:r>
            <a:r>
              <a:rPr kumimoji="1" lang="ja-JP" altLang="en-US" sz="1400">
                <a:solidFill>
                  <a:schemeClr val="tx1"/>
                </a:solidFill>
              </a:rPr>
              <a:t>の重みと組み合わせる</a:t>
            </a:r>
          </a:p>
        </p:txBody>
      </p:sp>
    </p:spTree>
    <p:extLst>
      <p:ext uri="{BB962C8B-B14F-4D97-AF65-F5344CB8AC3E}">
        <p14:creationId xmlns:p14="http://schemas.microsoft.com/office/powerpoint/2010/main" val="289406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04996"/>
          </a:xfrm>
        </p:spPr>
        <p:txBody>
          <a:bodyPr>
            <a:normAutofit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11.3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発音辞書を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58" y="1170123"/>
            <a:ext cx="7886700" cy="47379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発音辞書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単語表記と発音の関係は、単純に列挙すれば良いので、正規表現で記述可能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実際は、音素列と単語列との対応の曖昧性を除去するために、各単語の最後にユニークな識別記号を付ける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5BA8C02-EE92-4675-B752-DE86D7F52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62" y="3372894"/>
            <a:ext cx="4783748" cy="33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5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8759"/>
          </a:xfrm>
        </p:spPr>
        <p:txBody>
          <a:bodyPr>
            <a:normAutofit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11.4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言語モデルを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60087"/>
            <a:ext cx="8174387" cy="47379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言語モデルとして文法を用いた場合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通常は正規言語なので、そのまま</a:t>
            </a: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で表現可能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N-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グラムの場合</a:t>
            </a:r>
            <a:endParaRPr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</a:pP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N-1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個の単語列を状態とし、</a:t>
            </a: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N-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グラム確率を重みとすることで</a:t>
            </a: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で表現可能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1BE3399-6080-4D21-977E-B84C83706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34" y="3440196"/>
            <a:ext cx="5540478" cy="32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3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7247"/>
          </a:xfrm>
        </p:spPr>
        <p:txBody>
          <a:bodyPr>
            <a:normAutofit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11.4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言語モデルを</a:t>
            </a:r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WFST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に変換する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58" y="1237578"/>
            <a:ext cx="7886700" cy="47379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バックオフへの対応</a:t>
            </a:r>
            <a:endParaRPr kumimoji="1" lang="en-US" altLang="ja-JP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00000"/>
              </a:lnSpc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バックオフ状態を設ける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3367369-62FC-406A-B925-6C4DDE037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4" y="2238536"/>
            <a:ext cx="7721186" cy="40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C61C1-50F6-4404-80A2-ECDDE511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3742"/>
          </a:xfrm>
        </p:spPr>
        <p:txBody>
          <a:bodyPr>
            <a:normAutofit/>
          </a:bodyPr>
          <a:lstStyle/>
          <a:p>
            <a:r>
              <a:rPr lang="en-US" altLang="ja-JP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11.5 WFST </a:t>
            </a:r>
            <a:r>
              <a:rPr lang="ja-JP" altLang="en-US" sz="36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の探索</a:t>
            </a:r>
            <a:endParaRPr kumimoji="1" lang="ja-JP" altLang="en-US" sz="3600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FD600-4F83-4B34-AAD5-7233D983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671" y="1100381"/>
            <a:ext cx="7886700" cy="47379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合成・最適化後の</a:t>
            </a:r>
            <a:r>
              <a:rPr kumimoji="1"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WFST</a:t>
            </a:r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rPr>
              <a:t>をビタビアルゴリズムでビームサーチ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1C1B24-7F1A-4917-AF74-11637C3A7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94" y="1587662"/>
            <a:ext cx="4916335" cy="49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9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273</Words>
  <Application>Microsoft Office PowerPoint</Application>
  <PresentationFormat>画面に合わせる (4:3)</PresentationFormat>
  <Paragraphs>31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メイリオ</vt:lpstr>
      <vt:lpstr>游ゴシック</vt:lpstr>
      <vt:lpstr>游ゴシック Light</vt:lpstr>
      <vt:lpstr>Arial</vt:lpstr>
      <vt:lpstr>Century Schoolbook</vt:lpstr>
      <vt:lpstr>Office テーマ</vt:lpstr>
      <vt:lpstr>11. 音声の認識：WFST による音声認識</vt:lpstr>
      <vt:lpstr>11.1 WFSTによる音声認識の概要</vt:lpstr>
      <vt:lpstr>11.2 音響モデルをWFST に変換する</vt:lpstr>
      <vt:lpstr>11.2 音響モデルをWFST に変換する</vt:lpstr>
      <vt:lpstr>11.3 発音辞書をWFST に変換する</vt:lpstr>
      <vt:lpstr>11.4 言語モデルをWFST に変換する</vt:lpstr>
      <vt:lpstr>11.4 言語モデルをWFST に変換する</vt:lpstr>
      <vt:lpstr>11.5 WFST の探索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イラストで学ぶ 音声認識</dc:title>
  <dc:creator>荒木雅弘</dc:creator>
  <cp:lastModifiedBy>荒木雅弘</cp:lastModifiedBy>
  <cp:revision>38</cp:revision>
  <dcterms:created xsi:type="dcterms:W3CDTF">2017-08-29T02:19:22Z</dcterms:created>
  <dcterms:modified xsi:type="dcterms:W3CDTF">2017-09-12T01:56:07Z</dcterms:modified>
</cp:coreProperties>
</file>